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8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72E33D-95FE-4465-8509-E9F373D2799D}" type="datetimeFigureOut">
              <a:rPr lang="fr-FR" smtClean="0"/>
              <a:t>10/09/2020</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0457256-B487-44FD-A787-1C1531E3FA31}" type="slidenum">
              <a:rPr lang="fr-FR" smtClean="0"/>
              <a:t>‹N°›</a:t>
            </a:fld>
            <a:endParaRPr lang="fr-FR"/>
          </a:p>
        </p:txBody>
      </p:sp>
    </p:spTree>
    <p:extLst>
      <p:ext uri="{BB962C8B-B14F-4D97-AF65-F5344CB8AC3E}">
        <p14:creationId xmlns:p14="http://schemas.microsoft.com/office/powerpoint/2010/main" val="165850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BEE2B67F-6E8F-4701-AE3E-28B90D0AF8F6}" type="datetimeFigureOut">
              <a:rPr lang="fr-FR" smtClean="0"/>
              <a:t>10/09/2020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2671847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E2B67F-6E8F-4701-AE3E-28B90D0AF8F6}" type="datetimeFigureOut">
              <a:rPr lang="fr-FR" smtClean="0"/>
              <a:t>10/09/2020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685764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E2B67F-6E8F-4701-AE3E-28B90D0AF8F6}" type="datetimeFigureOut">
              <a:rPr lang="fr-FR" smtClean="0"/>
              <a:t>10/09/2020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268044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EE2B67F-6E8F-4701-AE3E-28B90D0AF8F6}" type="datetimeFigureOut">
              <a:rPr lang="fr-FR" smtClean="0"/>
              <a:t>10/09/2020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3647815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EE2B67F-6E8F-4701-AE3E-28B90D0AF8F6}" type="datetimeFigureOut">
              <a:rPr lang="fr-FR" smtClean="0"/>
              <a:t>10/09/2020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2394665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BEE2B67F-6E8F-4701-AE3E-28B90D0AF8F6}" type="datetimeFigureOut">
              <a:rPr lang="fr-FR" smtClean="0"/>
              <a:t>10/09/2020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31021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BEE2B67F-6E8F-4701-AE3E-28B90D0AF8F6}" type="datetimeFigureOut">
              <a:rPr lang="fr-FR" smtClean="0"/>
              <a:t>10/09/2020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37895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BEE2B67F-6E8F-4701-AE3E-28B90D0AF8F6}" type="datetimeFigureOut">
              <a:rPr lang="fr-FR" smtClean="0"/>
              <a:t>10/09/2020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3684903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2B67F-6E8F-4701-AE3E-28B90D0AF8F6}" type="datetimeFigureOut">
              <a:rPr lang="fr-FR" smtClean="0"/>
              <a:t>10/09/2020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3068543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E2B67F-6E8F-4701-AE3E-28B90D0AF8F6}" type="datetimeFigureOut">
              <a:rPr lang="fr-FR" smtClean="0"/>
              <a:t>10/09/2020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126115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EE2B67F-6E8F-4701-AE3E-28B90D0AF8F6}" type="datetimeFigureOut">
              <a:rPr lang="fr-FR" smtClean="0"/>
              <a:t>10/09/2020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B7C576-0F9F-48AB-B6B0-37803D030DA6}" type="slidenum">
              <a:rPr lang="fr-FR" smtClean="0"/>
              <a:t>‹N°›</a:t>
            </a:fld>
            <a:endParaRPr lang="fr-FR"/>
          </a:p>
        </p:txBody>
      </p:sp>
    </p:spTree>
    <p:extLst>
      <p:ext uri="{BB962C8B-B14F-4D97-AF65-F5344CB8AC3E}">
        <p14:creationId xmlns:p14="http://schemas.microsoft.com/office/powerpoint/2010/main" val="200512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EE2B67F-6E8F-4701-AE3E-28B90D0AF8F6}" type="datetimeFigureOut">
              <a:rPr lang="fr-FR" smtClean="0"/>
              <a:t>10/09/2020</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B7C576-0F9F-48AB-B6B0-37803D030DA6}" type="slidenum">
              <a:rPr lang="fr-FR" smtClean="0"/>
              <a:t>‹N°›</a:t>
            </a:fld>
            <a:endParaRPr lang="fr-FR"/>
          </a:p>
        </p:txBody>
      </p:sp>
    </p:spTree>
    <p:extLst>
      <p:ext uri="{BB962C8B-B14F-4D97-AF65-F5344CB8AC3E}">
        <p14:creationId xmlns:p14="http://schemas.microsoft.com/office/powerpoint/2010/main" val="41946095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5FAEEEC-B50F-48FC-9806-96117503F674}"/>
              </a:ext>
            </a:extLst>
          </p:cNvPr>
          <p:cNvPicPr>
            <a:picLocks noChangeAspect="1"/>
          </p:cNvPicPr>
          <p:nvPr/>
        </p:nvPicPr>
        <p:blipFill>
          <a:blip r:embed="rId2"/>
          <a:stretch>
            <a:fillRect/>
          </a:stretch>
        </p:blipFill>
        <p:spPr>
          <a:xfrm>
            <a:off x="660400" y="149026"/>
            <a:ext cx="2304256" cy="1023714"/>
          </a:xfrm>
          <a:prstGeom prst="rect">
            <a:avLst/>
          </a:prstGeom>
        </p:spPr>
      </p:pic>
      <p:pic>
        <p:nvPicPr>
          <p:cNvPr id="6" name="Image 5" descr="Une image contenant neige, extérieur, bâtiment, skiant&#10;&#10;Description générée automatiquement">
            <a:extLst>
              <a:ext uri="{FF2B5EF4-FFF2-40B4-BE49-F238E27FC236}">
                <a16:creationId xmlns:a16="http://schemas.microsoft.com/office/drawing/2014/main" id="{87DFA9D0-07F8-4314-9F1F-A61214BB69F8}"/>
              </a:ext>
            </a:extLst>
          </p:cNvPr>
          <p:cNvPicPr>
            <a:picLocks noChangeAspect="1"/>
          </p:cNvPicPr>
          <p:nvPr/>
        </p:nvPicPr>
        <p:blipFill rotWithShape="1">
          <a:blip r:embed="rId3">
            <a:extLst>
              <a:ext uri="{28A0092B-C50C-407E-A947-70E740481C1C}">
                <a14:useLocalDpi xmlns:a14="http://schemas.microsoft.com/office/drawing/2010/main" val="0"/>
              </a:ext>
            </a:extLst>
          </a:blip>
          <a:srcRect t="11642" b="8452"/>
          <a:stretch/>
        </p:blipFill>
        <p:spPr>
          <a:xfrm>
            <a:off x="3594100" y="144384"/>
            <a:ext cx="3022600" cy="1078881"/>
          </a:xfrm>
          <a:prstGeom prst="rect">
            <a:avLst/>
          </a:prstGeom>
        </p:spPr>
      </p:pic>
      <p:sp>
        <p:nvSpPr>
          <p:cNvPr id="7" name="ZoneTexte 6">
            <a:extLst>
              <a:ext uri="{FF2B5EF4-FFF2-40B4-BE49-F238E27FC236}">
                <a16:creationId xmlns:a16="http://schemas.microsoft.com/office/drawing/2014/main" id="{86219338-09F4-4E53-8D1E-651C576F6B49}"/>
              </a:ext>
            </a:extLst>
          </p:cNvPr>
          <p:cNvSpPr txBox="1"/>
          <p:nvPr/>
        </p:nvSpPr>
        <p:spPr>
          <a:xfrm>
            <a:off x="241301" y="1190376"/>
            <a:ext cx="4432300" cy="842667"/>
          </a:xfrm>
          <a:prstGeom prst="rect">
            <a:avLst/>
          </a:prstGeom>
          <a:noFill/>
        </p:spPr>
        <p:txBody>
          <a:bodyPr wrap="square" rtlCol="0">
            <a:spAutoFit/>
          </a:bodyPr>
          <a:lstStyle/>
          <a:p>
            <a:r>
              <a:rPr lang="fr-FR" sz="1300" dirty="0"/>
              <a:t>Préparation opérationnelle à l’emploi collective</a:t>
            </a:r>
          </a:p>
          <a:p>
            <a:r>
              <a:rPr lang="fr-FR" sz="1788" b="1" dirty="0">
                <a:solidFill>
                  <a:srgbClr val="ED1848"/>
                </a:solidFill>
              </a:rPr>
              <a:t>Agent des remontées mécaniques et domaines skiables </a:t>
            </a:r>
            <a:r>
              <a:rPr lang="fr-FR" sz="975" dirty="0">
                <a:solidFill>
                  <a:srgbClr val="ED1848"/>
                </a:solidFill>
              </a:rPr>
              <a:t>(Certificat de Qualification Professionnelle) </a:t>
            </a:r>
            <a:endParaRPr lang="fr-FR" sz="1788" dirty="0">
              <a:solidFill>
                <a:srgbClr val="ED1848"/>
              </a:solidFill>
            </a:endParaRPr>
          </a:p>
        </p:txBody>
      </p:sp>
      <p:grpSp>
        <p:nvGrpSpPr>
          <p:cNvPr id="11" name="Groupe 10">
            <a:extLst>
              <a:ext uri="{FF2B5EF4-FFF2-40B4-BE49-F238E27FC236}">
                <a16:creationId xmlns:a16="http://schemas.microsoft.com/office/drawing/2014/main" id="{190ED009-CC86-4130-B253-C8C98D8A184B}"/>
              </a:ext>
            </a:extLst>
          </p:cNvPr>
          <p:cNvGrpSpPr/>
          <p:nvPr/>
        </p:nvGrpSpPr>
        <p:grpSpPr>
          <a:xfrm>
            <a:off x="241300" y="1992977"/>
            <a:ext cx="6375400" cy="900246"/>
            <a:chOff x="164552" y="2387252"/>
            <a:chExt cx="6421230" cy="1239868"/>
          </a:xfrm>
        </p:grpSpPr>
        <p:sp>
          <p:nvSpPr>
            <p:cNvPr id="8" name="Rectangle : coins arrondis 7">
              <a:extLst>
                <a:ext uri="{FF2B5EF4-FFF2-40B4-BE49-F238E27FC236}">
                  <a16:creationId xmlns:a16="http://schemas.microsoft.com/office/drawing/2014/main" id="{FBD0F7C8-E1EA-4942-ACA4-3AAF08BB76B5}"/>
                </a:ext>
              </a:extLst>
            </p:cNvPr>
            <p:cNvSpPr/>
            <p:nvPr/>
          </p:nvSpPr>
          <p:spPr>
            <a:xfrm>
              <a:off x="164552" y="2406253"/>
              <a:ext cx="6421230" cy="1220867"/>
            </a:xfrm>
            <a:prstGeom prst="roundRect">
              <a:avLst/>
            </a:prstGeom>
            <a:solidFill>
              <a:srgbClr val="ED1848"/>
            </a:solidFill>
            <a:ln>
              <a:solidFill>
                <a:srgbClr val="ED184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fr-FR" sz="1463"/>
            </a:p>
          </p:txBody>
        </p:sp>
        <p:sp>
          <p:nvSpPr>
            <p:cNvPr id="9" name="ZoneTexte 8">
              <a:extLst>
                <a:ext uri="{FF2B5EF4-FFF2-40B4-BE49-F238E27FC236}">
                  <a16:creationId xmlns:a16="http://schemas.microsoft.com/office/drawing/2014/main" id="{3D8919A9-E33C-49F5-8E02-12AA876F00B6}"/>
                </a:ext>
              </a:extLst>
            </p:cNvPr>
            <p:cNvSpPr txBox="1"/>
            <p:nvPr/>
          </p:nvSpPr>
          <p:spPr>
            <a:xfrm>
              <a:off x="164552" y="2387252"/>
              <a:ext cx="6421230" cy="1239868"/>
            </a:xfrm>
            <a:prstGeom prst="rect">
              <a:avLst/>
            </a:prstGeom>
            <a:noFill/>
          </p:spPr>
          <p:txBody>
            <a:bodyPr wrap="square" rtlCol="0">
              <a:spAutoFit/>
            </a:bodyPr>
            <a:lstStyle/>
            <a:p>
              <a:pPr algn="just"/>
              <a:r>
                <a:rPr lang="fr-FR" sz="1050" dirty="0">
                  <a:solidFill>
                    <a:schemeClr val="bg1"/>
                  </a:solidFill>
                </a:rPr>
                <a:t>L’agent des remontées mécaniques et domaines skiables maîtrise l’essentiel des compétences nécessaires requises pour exercer son travail dans les domaines skiables, sur la base des critères d’accueil touristique, de sécurité et de respect des règlementations, il peut occuper des postes très diversifiés dans les entreprises de remontées mécaniques, à des niveaux de responsabilité et d’autonomie différents. : agent des remontées mécaniques, vigie, cabinier…Tous les métiers liés à la surveillance d’appareil. </a:t>
              </a:r>
            </a:p>
          </p:txBody>
        </p:sp>
      </p:grpSp>
      <p:sp>
        <p:nvSpPr>
          <p:cNvPr id="10" name="ZoneTexte 9">
            <a:extLst>
              <a:ext uri="{FF2B5EF4-FFF2-40B4-BE49-F238E27FC236}">
                <a16:creationId xmlns:a16="http://schemas.microsoft.com/office/drawing/2014/main" id="{83F62224-3FFA-456B-BA57-E1F292F4D43F}"/>
              </a:ext>
            </a:extLst>
          </p:cNvPr>
          <p:cNvSpPr txBox="1"/>
          <p:nvPr/>
        </p:nvSpPr>
        <p:spPr>
          <a:xfrm>
            <a:off x="4846802" y="1448570"/>
            <a:ext cx="1422431" cy="367537"/>
          </a:xfrm>
          <a:prstGeom prst="rect">
            <a:avLst/>
          </a:prstGeom>
          <a:noFill/>
          <a:ln>
            <a:solidFill>
              <a:schemeClr val="bg1">
                <a:lumMod val="75000"/>
              </a:schemeClr>
            </a:solidFill>
          </a:ln>
        </p:spPr>
        <p:txBody>
          <a:bodyPr wrap="square" rtlCol="0">
            <a:spAutoFit/>
          </a:bodyPr>
          <a:lstStyle/>
          <a:p>
            <a:r>
              <a:rPr lang="fr-FR" sz="894" dirty="0"/>
              <a:t>Code ROME : N4402</a:t>
            </a:r>
          </a:p>
          <a:p>
            <a:r>
              <a:rPr lang="fr-FR" sz="894" dirty="0" err="1"/>
              <a:t>Formacode</a:t>
            </a:r>
            <a:r>
              <a:rPr lang="fr-FR" sz="894" dirty="0"/>
              <a:t> : 50002</a:t>
            </a:r>
          </a:p>
        </p:txBody>
      </p:sp>
      <p:sp>
        <p:nvSpPr>
          <p:cNvPr id="12" name="ZoneTexte 11">
            <a:extLst>
              <a:ext uri="{FF2B5EF4-FFF2-40B4-BE49-F238E27FC236}">
                <a16:creationId xmlns:a16="http://schemas.microsoft.com/office/drawing/2014/main" id="{CD2ED174-5DC8-4B21-B6DE-84E09718F0D9}"/>
              </a:ext>
            </a:extLst>
          </p:cNvPr>
          <p:cNvSpPr txBox="1"/>
          <p:nvPr/>
        </p:nvSpPr>
        <p:spPr>
          <a:xfrm>
            <a:off x="241300" y="2958589"/>
            <a:ext cx="3491071" cy="7015447"/>
          </a:xfrm>
          <a:prstGeom prst="rect">
            <a:avLst/>
          </a:prstGeom>
          <a:noFill/>
        </p:spPr>
        <p:txBody>
          <a:bodyPr wrap="square" rtlCol="0">
            <a:spAutoFit/>
          </a:bodyPr>
          <a:lstStyle/>
          <a:p>
            <a:r>
              <a:rPr lang="fr-FR" sz="1138" b="1" dirty="0"/>
              <a:t>         OBJECTIFS</a:t>
            </a:r>
          </a:p>
          <a:p>
            <a:endParaRPr lang="fr-FR" sz="650" b="1" dirty="0"/>
          </a:p>
          <a:p>
            <a:pPr algn="just"/>
            <a:r>
              <a:rPr lang="fr-FR" sz="900" dirty="0"/>
              <a:t>Préparer, acquérir et valider le CQP agent des remontées mécaniques et domaines skiables.</a:t>
            </a:r>
          </a:p>
          <a:p>
            <a:pPr algn="just"/>
            <a:endParaRPr lang="fr-FR" sz="400" dirty="0"/>
          </a:p>
          <a:p>
            <a:pPr algn="just"/>
            <a:r>
              <a:rPr lang="fr-FR" sz="900" b="1" dirty="0"/>
              <a:t>BLOC 1</a:t>
            </a:r>
            <a:r>
              <a:rPr lang="fr-FR" sz="900" dirty="0"/>
              <a:t> : Intégrer l’environnement et les spécificités du milieu montagnard dans l’exercice de son activité professionnelle</a:t>
            </a:r>
          </a:p>
          <a:p>
            <a:pPr algn="just"/>
            <a:endParaRPr lang="fr-FR" sz="400" dirty="0"/>
          </a:p>
          <a:p>
            <a:pPr marL="139303" indent="-139303" algn="just">
              <a:buFont typeface="Arial" panose="020B0604020202020204" pitchFamily="34" charset="0"/>
              <a:buChar char="•"/>
            </a:pPr>
            <a:r>
              <a:rPr lang="fr-FR" sz="900" dirty="0"/>
              <a:t>Situer les massifs montagneux</a:t>
            </a:r>
          </a:p>
          <a:p>
            <a:pPr marL="139303" indent="-139303" algn="just">
              <a:buFont typeface="Arial" panose="020B0604020202020204" pitchFamily="34" charset="0"/>
              <a:buChar char="•"/>
            </a:pPr>
            <a:r>
              <a:rPr lang="fr-FR" sz="900" dirty="0"/>
              <a:t>Connaître l’impact du climat et de la météo</a:t>
            </a:r>
          </a:p>
          <a:p>
            <a:pPr marL="139303" indent="-139303" algn="just">
              <a:buFont typeface="Arial" panose="020B0604020202020204" pitchFamily="34" charset="0"/>
              <a:buChar char="•"/>
            </a:pPr>
            <a:r>
              <a:rPr lang="fr-FR" sz="900" dirty="0"/>
              <a:t>Enoncer les caractéristiques de la neige naturelle et de la neige de culture</a:t>
            </a:r>
          </a:p>
          <a:p>
            <a:pPr marL="139303" indent="-139303" algn="just">
              <a:buFont typeface="Arial" panose="020B0604020202020204" pitchFamily="34" charset="0"/>
              <a:buChar char="•"/>
            </a:pPr>
            <a:r>
              <a:rPr lang="fr-FR" sz="900" dirty="0"/>
              <a:t>Respecter l’environnement montagne</a:t>
            </a:r>
          </a:p>
          <a:p>
            <a:pPr marL="139303" indent="-139303" algn="just">
              <a:buFont typeface="Arial" panose="020B0604020202020204" pitchFamily="34" charset="0"/>
              <a:buChar char="•"/>
            </a:pPr>
            <a:r>
              <a:rPr lang="fr-FR" sz="900" dirty="0"/>
              <a:t>Être capable de donner des informations sur le risque d’avalanche et les moyens de prévention</a:t>
            </a:r>
          </a:p>
          <a:p>
            <a:pPr algn="just"/>
            <a:endParaRPr lang="fr-FR" sz="400" b="1" dirty="0"/>
          </a:p>
          <a:p>
            <a:pPr algn="just"/>
            <a:r>
              <a:rPr lang="fr-FR" sz="900" b="1" dirty="0"/>
              <a:t>BLOC 2</a:t>
            </a:r>
            <a:r>
              <a:rPr lang="fr-FR" sz="900" dirty="0"/>
              <a:t> : Caractériser l’entreprise et les métiers des remontées mécaniques et des domaines skiables</a:t>
            </a:r>
          </a:p>
          <a:p>
            <a:pPr algn="just"/>
            <a:endParaRPr lang="fr-FR" sz="400" dirty="0"/>
          </a:p>
          <a:p>
            <a:pPr marL="139303" indent="-139303" algn="just">
              <a:buFont typeface="Arial" panose="020B0604020202020204" pitchFamily="34" charset="0"/>
              <a:buChar char="•"/>
            </a:pPr>
            <a:r>
              <a:rPr lang="fr-FR" sz="900" dirty="0"/>
              <a:t>Comprendre le fonctionnement et l’organisation des entreprises des domaines skiables</a:t>
            </a:r>
          </a:p>
          <a:p>
            <a:pPr marL="139303" indent="-139303" algn="just">
              <a:buFont typeface="Arial" panose="020B0604020202020204" pitchFamily="34" charset="0"/>
              <a:buChar char="•"/>
            </a:pPr>
            <a:r>
              <a:rPr lang="fr-FR" sz="900" dirty="0"/>
              <a:t>Comprendre les caractéristiques et le fonctionnement des remontées mécaniques et le cadre réglementaire</a:t>
            </a:r>
          </a:p>
          <a:p>
            <a:pPr marL="139303" indent="-139303" algn="just">
              <a:buFont typeface="Arial" panose="020B0604020202020204" pitchFamily="34" charset="0"/>
              <a:buChar char="•"/>
            </a:pPr>
            <a:r>
              <a:rPr lang="fr-FR" sz="900" dirty="0"/>
              <a:t>Identifier les métiers des domaines skiables</a:t>
            </a:r>
          </a:p>
          <a:p>
            <a:pPr marL="139303" indent="-139303" algn="just">
              <a:buFont typeface="Arial" panose="020B0604020202020204" pitchFamily="34" charset="0"/>
              <a:buChar char="•"/>
            </a:pPr>
            <a:r>
              <a:rPr lang="fr-FR" sz="900" dirty="0"/>
              <a:t>Intégrer les bases de la règlementation du travail de son activité</a:t>
            </a:r>
          </a:p>
          <a:p>
            <a:pPr marL="139303" indent="-139303" algn="just">
              <a:buFont typeface="Arial" panose="020B0604020202020204" pitchFamily="34" charset="0"/>
              <a:buChar char="•"/>
            </a:pPr>
            <a:r>
              <a:rPr lang="fr-FR" sz="900" dirty="0"/>
              <a:t>Identifier les partenaires de la station</a:t>
            </a:r>
          </a:p>
          <a:p>
            <a:pPr marL="139303" indent="-139303" algn="just">
              <a:buFont typeface="Arial" panose="020B0604020202020204" pitchFamily="34" charset="0"/>
              <a:buChar char="•"/>
            </a:pPr>
            <a:r>
              <a:rPr lang="fr-FR" sz="900" dirty="0"/>
              <a:t>Identifier le matériel pour le travail de la neige et la préparation des pistes ainsi que leur fonction</a:t>
            </a:r>
          </a:p>
          <a:p>
            <a:pPr marL="139303" indent="-139303" algn="just">
              <a:buFont typeface="Arial" panose="020B0604020202020204" pitchFamily="34" charset="0"/>
              <a:buChar char="•"/>
            </a:pPr>
            <a:r>
              <a:rPr lang="fr-FR" sz="900" dirty="0"/>
              <a:t>Connaître les offres de loisirs des domaines skiables</a:t>
            </a:r>
          </a:p>
          <a:p>
            <a:pPr algn="just"/>
            <a:endParaRPr lang="fr-FR" sz="400" dirty="0"/>
          </a:p>
          <a:p>
            <a:pPr algn="just"/>
            <a:r>
              <a:rPr lang="fr-FR" sz="900" b="1" dirty="0"/>
              <a:t>BLOC 3</a:t>
            </a:r>
            <a:r>
              <a:rPr lang="fr-FR" sz="900" dirty="0"/>
              <a:t> : Accueillir, informer, orienter et assister les usagers, faire respecter la règlementation commerciale</a:t>
            </a:r>
          </a:p>
          <a:p>
            <a:pPr algn="just"/>
            <a:endParaRPr lang="fr-FR" sz="400" dirty="0"/>
          </a:p>
          <a:p>
            <a:pPr marL="139303" indent="-139303">
              <a:buFont typeface="Arial" panose="020B0604020202020204" pitchFamily="34" charset="0"/>
              <a:buChar char="•"/>
            </a:pPr>
            <a:r>
              <a:rPr lang="fr-FR" sz="900" dirty="0"/>
              <a:t>Adopter un comportement commercial et une attitude d’accueil de qualité</a:t>
            </a:r>
          </a:p>
          <a:p>
            <a:pPr marL="139303" indent="-139303">
              <a:buFont typeface="Arial" panose="020B0604020202020204" pitchFamily="34" charset="0"/>
              <a:buChar char="•"/>
            </a:pPr>
            <a:r>
              <a:rPr lang="fr-FR" sz="900" dirty="0"/>
              <a:t>Posséder les informations de bases pour pouvoir renseigner sur la pratique d’activités de loisir en montagne et ses dangers</a:t>
            </a:r>
          </a:p>
          <a:p>
            <a:pPr marL="139303" indent="-139303">
              <a:buFont typeface="Arial" panose="020B0604020202020204" pitchFamily="34" charset="0"/>
              <a:buChar char="•"/>
            </a:pPr>
            <a:r>
              <a:rPr lang="fr-FR" sz="900" dirty="0"/>
              <a:t>Satisfaire les besoins des usagers et traiter les conflits</a:t>
            </a:r>
          </a:p>
          <a:p>
            <a:pPr marL="139303" indent="-139303">
              <a:buFont typeface="Arial" panose="020B0604020202020204" pitchFamily="34" charset="0"/>
              <a:buChar char="•"/>
            </a:pPr>
            <a:r>
              <a:rPr lang="fr-FR" sz="900" dirty="0"/>
              <a:t>Réagir et assister en cas d’incident ou d’accident</a:t>
            </a:r>
          </a:p>
          <a:p>
            <a:pPr marL="139303" indent="-139303">
              <a:buFont typeface="Arial" panose="020B0604020202020204" pitchFamily="34" charset="0"/>
              <a:buChar char="•"/>
            </a:pPr>
            <a:r>
              <a:rPr lang="fr-FR" sz="900" dirty="0"/>
              <a:t>Renseigner sur les engagements contractuels liés à la vente de forfait et les responsabilités </a:t>
            </a:r>
          </a:p>
          <a:p>
            <a:pPr algn="just"/>
            <a:endParaRPr lang="fr-FR" sz="400" dirty="0"/>
          </a:p>
          <a:p>
            <a:pPr algn="just"/>
            <a:r>
              <a:rPr lang="fr-FR" sz="900" b="1" dirty="0"/>
              <a:t>BLOC 4</a:t>
            </a:r>
            <a:r>
              <a:rPr lang="fr-FR" sz="900" dirty="0"/>
              <a:t> : Appliquer les mesures liées à la sécurité pour soi et le public </a:t>
            </a:r>
          </a:p>
          <a:p>
            <a:pPr algn="just"/>
            <a:endParaRPr lang="fr-FR" sz="400" dirty="0"/>
          </a:p>
          <a:p>
            <a:pPr marL="139303" indent="-139303" algn="just">
              <a:buFont typeface="Arial" panose="020B0604020202020204" pitchFamily="34" charset="0"/>
              <a:buChar char="•"/>
            </a:pPr>
            <a:r>
              <a:rPr lang="fr-FR" sz="900" dirty="0"/>
              <a:t>Identifier les risques liés à la montagne et le risque d’avalanche</a:t>
            </a:r>
          </a:p>
          <a:p>
            <a:pPr marL="139303" indent="-139303" algn="just">
              <a:buFont typeface="Arial" panose="020B0604020202020204" pitchFamily="34" charset="0"/>
              <a:buChar char="•"/>
            </a:pPr>
            <a:r>
              <a:rPr lang="fr-FR" sz="900" dirty="0"/>
              <a:t>Faire respecter le cadre réglementaire et les consignes de sécurité liées à l’utilisation du domaine skiable et des remontées mécaniques.</a:t>
            </a:r>
          </a:p>
          <a:p>
            <a:pPr marL="139303" indent="-139303" algn="just">
              <a:buFont typeface="Arial" panose="020B0604020202020204" pitchFamily="34" charset="0"/>
              <a:buChar char="•"/>
            </a:pPr>
            <a:r>
              <a:rPr lang="fr-FR" sz="900" dirty="0"/>
              <a:t>Identifier les risques liés à la sécurité au travail, les moyens et les consignes de prévention</a:t>
            </a:r>
          </a:p>
          <a:p>
            <a:pPr marL="139303" indent="-139303" algn="just">
              <a:buFont typeface="Arial" panose="020B0604020202020204" pitchFamily="34" charset="0"/>
              <a:buChar char="•"/>
            </a:pPr>
            <a:r>
              <a:rPr lang="fr-FR" sz="900" dirty="0"/>
              <a:t>Faire respecter les règles et les consignes de sécurité des remontées mécaniques</a:t>
            </a:r>
          </a:p>
          <a:p>
            <a:pPr marL="139303" indent="-139303" algn="just">
              <a:buFont typeface="Arial" panose="020B0604020202020204" pitchFamily="34" charset="0"/>
              <a:buChar char="•"/>
            </a:pPr>
            <a:endParaRPr lang="fr-FR" sz="200" dirty="0"/>
          </a:p>
          <a:p>
            <a:pPr algn="just"/>
            <a:r>
              <a:rPr lang="fr-FR" sz="900" b="1" dirty="0"/>
              <a:t>Obtenir le CQP agent des remontées mécaniques et domaines skiables et le certificat sécurité du travail en hauteur</a:t>
            </a:r>
          </a:p>
        </p:txBody>
      </p:sp>
      <p:sp>
        <p:nvSpPr>
          <p:cNvPr id="13" name="ZoneTexte 12">
            <a:extLst>
              <a:ext uri="{FF2B5EF4-FFF2-40B4-BE49-F238E27FC236}">
                <a16:creationId xmlns:a16="http://schemas.microsoft.com/office/drawing/2014/main" id="{70E13A96-0494-42DF-A5F8-C58B8BB65950}"/>
              </a:ext>
            </a:extLst>
          </p:cNvPr>
          <p:cNvSpPr txBox="1"/>
          <p:nvPr/>
        </p:nvSpPr>
        <p:spPr>
          <a:xfrm>
            <a:off x="241300" y="2938960"/>
            <a:ext cx="297180" cy="317459"/>
          </a:xfrm>
          <a:prstGeom prst="rect">
            <a:avLst/>
          </a:prstGeom>
          <a:solidFill>
            <a:srgbClr val="002060"/>
          </a:solidFill>
        </p:spPr>
        <p:txBody>
          <a:bodyPr wrap="square" rtlCol="0">
            <a:spAutoFit/>
          </a:bodyPr>
          <a:lstStyle/>
          <a:p>
            <a:pPr algn="ctr"/>
            <a:r>
              <a:rPr lang="fr-FR" sz="1463" b="1" dirty="0">
                <a:solidFill>
                  <a:schemeClr val="bg1"/>
                </a:solidFill>
              </a:rPr>
              <a:t>1</a:t>
            </a:r>
          </a:p>
        </p:txBody>
      </p:sp>
      <p:sp>
        <p:nvSpPr>
          <p:cNvPr id="14" name="ZoneTexte 13">
            <a:extLst>
              <a:ext uri="{FF2B5EF4-FFF2-40B4-BE49-F238E27FC236}">
                <a16:creationId xmlns:a16="http://schemas.microsoft.com/office/drawing/2014/main" id="{164F499E-F95D-4E51-B4AA-F15B849FDFBB}"/>
              </a:ext>
            </a:extLst>
          </p:cNvPr>
          <p:cNvSpPr txBox="1"/>
          <p:nvPr/>
        </p:nvSpPr>
        <p:spPr>
          <a:xfrm>
            <a:off x="3750945" y="2955701"/>
            <a:ext cx="2865755" cy="2556726"/>
          </a:xfrm>
          <a:prstGeom prst="rect">
            <a:avLst/>
          </a:prstGeom>
          <a:solidFill>
            <a:schemeClr val="bg1">
              <a:lumMod val="85000"/>
            </a:schemeClr>
          </a:solidFill>
        </p:spPr>
        <p:txBody>
          <a:bodyPr wrap="square" rtlCol="0">
            <a:spAutoFit/>
          </a:bodyPr>
          <a:lstStyle/>
          <a:p>
            <a:pPr algn="just"/>
            <a:r>
              <a:rPr lang="fr-FR" sz="894" b="1" dirty="0"/>
              <a:t>DUREES ET DATES</a:t>
            </a:r>
          </a:p>
          <a:p>
            <a:pPr marL="139303" indent="-139303" algn="just">
              <a:buFont typeface="Arial" panose="020B0604020202020204" pitchFamily="34" charset="0"/>
              <a:buChar char="•"/>
            </a:pPr>
            <a:r>
              <a:rPr lang="fr-FR" sz="894" dirty="0"/>
              <a:t>Du 02/11/2020 </a:t>
            </a:r>
            <a:r>
              <a:rPr lang="fr-FR" sz="894"/>
              <a:t>au 30/11/2020</a:t>
            </a:r>
            <a:endParaRPr lang="fr-FR" sz="894" dirty="0"/>
          </a:p>
          <a:p>
            <a:pPr marL="139303" indent="-139303" algn="just">
              <a:buFont typeface="Arial" panose="020B0604020202020204" pitchFamily="34" charset="0"/>
              <a:buChar char="•"/>
            </a:pPr>
            <a:r>
              <a:rPr lang="fr-FR" sz="894" dirty="0"/>
              <a:t>140 heures de formation </a:t>
            </a:r>
          </a:p>
          <a:p>
            <a:pPr marL="139303" indent="-139303" algn="just">
              <a:buFont typeface="Arial" panose="020B0604020202020204" pitchFamily="34" charset="0"/>
              <a:buChar char="•"/>
            </a:pPr>
            <a:r>
              <a:rPr lang="fr-FR" sz="894" dirty="0"/>
              <a:t>Dont 35 heures de pratique sur un appareil</a:t>
            </a:r>
          </a:p>
          <a:p>
            <a:pPr marL="139303" indent="-139303" algn="just">
              <a:buFont typeface="Arial" panose="020B0604020202020204" pitchFamily="34" charset="0"/>
              <a:buChar char="•"/>
            </a:pPr>
            <a:r>
              <a:rPr lang="fr-FR" sz="894" dirty="0"/>
              <a:t>Intensité horaire journalière : 7 h (09h-12h30 et 13h30-17h)</a:t>
            </a:r>
          </a:p>
          <a:p>
            <a:pPr marL="139303" indent="-139303" algn="just">
              <a:buFont typeface="Arial" panose="020B0604020202020204" pitchFamily="34" charset="0"/>
              <a:buChar char="•"/>
            </a:pPr>
            <a:endParaRPr lang="fr-FR" sz="569" dirty="0"/>
          </a:p>
          <a:p>
            <a:pPr algn="just"/>
            <a:r>
              <a:rPr lang="fr-FR" sz="894" b="1" dirty="0"/>
              <a:t>LIEU DE FORMATION</a:t>
            </a:r>
          </a:p>
          <a:p>
            <a:pPr marL="139303" indent="-139303" algn="just">
              <a:buFont typeface="Arial" panose="020B0604020202020204" pitchFamily="34" charset="0"/>
              <a:buChar char="•"/>
            </a:pPr>
            <a:r>
              <a:rPr lang="fr-FR" sz="894" dirty="0"/>
              <a:t>En salle à Albertville</a:t>
            </a:r>
          </a:p>
          <a:p>
            <a:pPr marL="139303" indent="-139303" algn="just">
              <a:buFont typeface="Arial" panose="020B0604020202020204" pitchFamily="34" charset="0"/>
              <a:buChar char="•"/>
            </a:pPr>
            <a:r>
              <a:rPr lang="fr-FR" sz="894" dirty="0"/>
              <a:t>En pratique sur une station du Beaufortain / Val d’Arly</a:t>
            </a:r>
          </a:p>
          <a:p>
            <a:pPr algn="just"/>
            <a:endParaRPr lang="fr-FR" sz="569" dirty="0"/>
          </a:p>
          <a:p>
            <a:pPr algn="just"/>
            <a:r>
              <a:rPr lang="fr-FR" sz="894" b="1" dirty="0"/>
              <a:t>MODALITES DE SELECTION DES CANDIDATS </a:t>
            </a:r>
          </a:p>
          <a:p>
            <a:pPr algn="just"/>
            <a:r>
              <a:rPr lang="fr-FR" sz="894" dirty="0"/>
              <a:t>Réunion d’information collective </a:t>
            </a:r>
          </a:p>
          <a:p>
            <a:pPr algn="just"/>
            <a:r>
              <a:rPr lang="fr-FR" sz="894" dirty="0"/>
              <a:t>Lundi 21 septembre 2020 – 14h30 - Albertville</a:t>
            </a:r>
          </a:p>
          <a:p>
            <a:pPr algn="just"/>
            <a:endParaRPr lang="fr-FR" sz="569" dirty="0"/>
          </a:p>
          <a:p>
            <a:pPr algn="just"/>
            <a:r>
              <a:rPr lang="fr-FR" sz="894" b="1" dirty="0"/>
              <a:t>CONTACT ORGANISME DE FORMATION</a:t>
            </a:r>
          </a:p>
          <a:p>
            <a:pPr algn="just"/>
            <a:r>
              <a:rPr lang="fr-FR" sz="894" dirty="0"/>
              <a:t>Laurent BATTIER – Responsable formation et certificats </a:t>
            </a:r>
          </a:p>
          <a:p>
            <a:pPr algn="just"/>
            <a:r>
              <a:rPr lang="fr-FR" sz="894" dirty="0"/>
              <a:t>Fanny ZIMBERLIN – Assistante formation et certificats </a:t>
            </a:r>
          </a:p>
          <a:p>
            <a:pPr algn="just"/>
            <a:r>
              <a:rPr lang="fr-FR" sz="894" dirty="0"/>
              <a:t>04 79 26 60 70 - formation@domaines-skiables.fr</a:t>
            </a:r>
          </a:p>
        </p:txBody>
      </p:sp>
      <p:grpSp>
        <p:nvGrpSpPr>
          <p:cNvPr id="19" name="Groupe 18">
            <a:extLst>
              <a:ext uri="{FF2B5EF4-FFF2-40B4-BE49-F238E27FC236}">
                <a16:creationId xmlns:a16="http://schemas.microsoft.com/office/drawing/2014/main" id="{385C0A77-8B54-44BC-89E7-DDC03D0B6B7B}"/>
              </a:ext>
            </a:extLst>
          </p:cNvPr>
          <p:cNvGrpSpPr/>
          <p:nvPr/>
        </p:nvGrpSpPr>
        <p:grpSpPr>
          <a:xfrm>
            <a:off x="3748786" y="5620991"/>
            <a:ext cx="2863914" cy="959473"/>
            <a:chOff x="3827506" y="8160722"/>
            <a:chExt cx="2891068" cy="1239193"/>
          </a:xfrm>
        </p:grpSpPr>
        <p:sp>
          <p:nvSpPr>
            <p:cNvPr id="15" name="ZoneTexte 14">
              <a:extLst>
                <a:ext uri="{FF2B5EF4-FFF2-40B4-BE49-F238E27FC236}">
                  <a16:creationId xmlns:a16="http://schemas.microsoft.com/office/drawing/2014/main" id="{34C076C6-4144-4EDD-9D71-43C14401B62D}"/>
                </a:ext>
              </a:extLst>
            </p:cNvPr>
            <p:cNvSpPr txBox="1"/>
            <p:nvPr/>
          </p:nvSpPr>
          <p:spPr>
            <a:xfrm>
              <a:off x="3827506" y="8214359"/>
              <a:ext cx="2891068" cy="1185556"/>
            </a:xfrm>
            <a:prstGeom prst="rect">
              <a:avLst/>
            </a:prstGeom>
            <a:noFill/>
          </p:spPr>
          <p:txBody>
            <a:bodyPr wrap="square" rtlCol="0">
              <a:spAutoFit/>
            </a:bodyPr>
            <a:lstStyle/>
            <a:p>
              <a:r>
                <a:rPr lang="fr-FR" sz="894" b="1" dirty="0"/>
                <a:t>             PUBLIC ET PRE-REQUIS</a:t>
              </a:r>
            </a:p>
            <a:p>
              <a:endParaRPr lang="fr-FR" sz="894" b="1" dirty="0"/>
            </a:p>
            <a:p>
              <a:pPr marL="139303" indent="-139303">
                <a:buFont typeface="Arial" panose="020B0604020202020204" pitchFamily="34" charset="0"/>
                <a:buChar char="•"/>
              </a:pPr>
              <a:r>
                <a:rPr lang="fr-FR" sz="894" dirty="0"/>
                <a:t>Demandeurs d’emploi inscrits à pôle Emploi</a:t>
              </a:r>
            </a:p>
            <a:p>
              <a:pPr marL="139303" indent="-139303">
                <a:buFont typeface="Arial" panose="020B0604020202020204" pitchFamily="34" charset="0"/>
                <a:buChar char="•"/>
              </a:pPr>
              <a:r>
                <a:rPr lang="fr-FR" sz="894" dirty="0"/>
                <a:t>Demandeurs d’emploi en situation de handicap</a:t>
              </a:r>
            </a:p>
            <a:p>
              <a:pPr marL="139303" indent="-139303">
                <a:buFont typeface="Arial" panose="020B0604020202020204" pitchFamily="34" charset="0"/>
                <a:buChar char="•"/>
              </a:pPr>
              <a:r>
                <a:rPr lang="fr-FR" sz="894" dirty="0"/>
                <a:t>Savoir lire et écrire</a:t>
              </a:r>
            </a:p>
            <a:p>
              <a:pPr marL="139303" indent="-139303">
                <a:buFont typeface="Arial" panose="020B0604020202020204" pitchFamily="34" charset="0"/>
                <a:buChar char="•"/>
              </a:pPr>
              <a:r>
                <a:rPr lang="fr-FR" sz="894" dirty="0"/>
                <a:t>Avoir une forte motivation pour ce secteur d’activité</a:t>
              </a:r>
            </a:p>
          </p:txBody>
        </p:sp>
        <p:sp>
          <p:nvSpPr>
            <p:cNvPr id="16" name="ZoneTexte 15">
              <a:extLst>
                <a:ext uri="{FF2B5EF4-FFF2-40B4-BE49-F238E27FC236}">
                  <a16:creationId xmlns:a16="http://schemas.microsoft.com/office/drawing/2014/main" id="{B389D94A-342B-41C1-8259-788F4828283F}"/>
                </a:ext>
              </a:extLst>
            </p:cNvPr>
            <p:cNvSpPr txBox="1"/>
            <p:nvPr/>
          </p:nvSpPr>
          <p:spPr>
            <a:xfrm>
              <a:off x="3827506" y="8160722"/>
              <a:ext cx="365760" cy="390719"/>
            </a:xfrm>
            <a:prstGeom prst="rect">
              <a:avLst/>
            </a:prstGeom>
            <a:solidFill>
              <a:srgbClr val="002060"/>
            </a:solidFill>
          </p:spPr>
          <p:txBody>
            <a:bodyPr wrap="square" rtlCol="0">
              <a:spAutoFit/>
            </a:bodyPr>
            <a:lstStyle/>
            <a:p>
              <a:pPr algn="ctr"/>
              <a:r>
                <a:rPr lang="fr-FR" sz="1463" b="1" dirty="0">
                  <a:solidFill>
                    <a:schemeClr val="bg1"/>
                  </a:solidFill>
                </a:rPr>
                <a:t>2</a:t>
              </a:r>
            </a:p>
          </p:txBody>
        </p:sp>
      </p:grpSp>
      <p:grpSp>
        <p:nvGrpSpPr>
          <p:cNvPr id="21" name="Groupe 20">
            <a:extLst>
              <a:ext uri="{FF2B5EF4-FFF2-40B4-BE49-F238E27FC236}">
                <a16:creationId xmlns:a16="http://schemas.microsoft.com/office/drawing/2014/main" id="{BE195896-5D23-4320-A885-BE6F1516286D}"/>
              </a:ext>
            </a:extLst>
          </p:cNvPr>
          <p:cNvGrpSpPr/>
          <p:nvPr/>
        </p:nvGrpSpPr>
        <p:grpSpPr>
          <a:xfrm>
            <a:off x="3748786" y="6661572"/>
            <a:ext cx="2863914" cy="702410"/>
            <a:chOff x="3752786" y="6919509"/>
            <a:chExt cx="2863914" cy="702410"/>
          </a:xfrm>
        </p:grpSpPr>
        <p:sp>
          <p:nvSpPr>
            <p:cNvPr id="17" name="ZoneTexte 16">
              <a:extLst>
                <a:ext uri="{FF2B5EF4-FFF2-40B4-BE49-F238E27FC236}">
                  <a16:creationId xmlns:a16="http://schemas.microsoft.com/office/drawing/2014/main" id="{390FCB61-D115-4079-8DF5-102BCB4CBEF2}"/>
                </a:ext>
              </a:extLst>
            </p:cNvPr>
            <p:cNvSpPr txBox="1"/>
            <p:nvPr/>
          </p:nvSpPr>
          <p:spPr>
            <a:xfrm>
              <a:off x="3785358" y="6919509"/>
              <a:ext cx="297180" cy="317459"/>
            </a:xfrm>
            <a:prstGeom prst="rect">
              <a:avLst/>
            </a:prstGeom>
            <a:solidFill>
              <a:srgbClr val="002060"/>
            </a:solidFill>
          </p:spPr>
          <p:txBody>
            <a:bodyPr wrap="square" rtlCol="0">
              <a:spAutoFit/>
            </a:bodyPr>
            <a:lstStyle/>
            <a:p>
              <a:pPr algn="ctr"/>
              <a:r>
                <a:rPr lang="fr-FR" sz="1463" b="1" dirty="0">
                  <a:solidFill>
                    <a:schemeClr val="bg1"/>
                  </a:solidFill>
                </a:rPr>
                <a:t>3</a:t>
              </a:r>
            </a:p>
          </p:txBody>
        </p:sp>
        <p:sp>
          <p:nvSpPr>
            <p:cNvPr id="18" name="ZoneTexte 17">
              <a:extLst>
                <a:ext uri="{FF2B5EF4-FFF2-40B4-BE49-F238E27FC236}">
                  <a16:creationId xmlns:a16="http://schemas.microsoft.com/office/drawing/2014/main" id="{45157CAA-D78B-4E10-B95C-C557753D151E}"/>
                </a:ext>
              </a:extLst>
            </p:cNvPr>
            <p:cNvSpPr txBox="1"/>
            <p:nvPr/>
          </p:nvSpPr>
          <p:spPr>
            <a:xfrm>
              <a:off x="3752786" y="6979179"/>
              <a:ext cx="2863914" cy="642740"/>
            </a:xfrm>
            <a:prstGeom prst="rect">
              <a:avLst/>
            </a:prstGeom>
            <a:noFill/>
          </p:spPr>
          <p:txBody>
            <a:bodyPr wrap="square" rtlCol="0">
              <a:spAutoFit/>
            </a:bodyPr>
            <a:lstStyle/>
            <a:p>
              <a:r>
                <a:rPr lang="fr-FR" sz="894" b="1" dirty="0"/>
                <a:t>          MODALITES PEDAGOGIQUES</a:t>
              </a:r>
            </a:p>
            <a:p>
              <a:endParaRPr lang="fr-FR" sz="894" b="1" dirty="0"/>
            </a:p>
            <a:p>
              <a:pPr marL="139303" indent="-139303">
                <a:buFont typeface="Arial" panose="020B0604020202020204" pitchFamily="34" charset="0"/>
                <a:buChar char="•"/>
              </a:pPr>
              <a:r>
                <a:rPr lang="fr-FR" sz="894" dirty="0"/>
                <a:t>Apports théoriques et mises en situations pratiques</a:t>
              </a:r>
            </a:p>
            <a:p>
              <a:pPr marL="139303" indent="-139303">
                <a:buFont typeface="Arial" panose="020B0604020202020204" pitchFamily="34" charset="0"/>
                <a:buChar char="•"/>
              </a:pPr>
              <a:r>
                <a:rPr lang="fr-FR" sz="894" dirty="0"/>
                <a:t>Formation 100% en présentiel</a:t>
              </a:r>
            </a:p>
          </p:txBody>
        </p:sp>
      </p:grpSp>
      <p:grpSp>
        <p:nvGrpSpPr>
          <p:cNvPr id="25" name="Groupe 24">
            <a:extLst>
              <a:ext uri="{FF2B5EF4-FFF2-40B4-BE49-F238E27FC236}">
                <a16:creationId xmlns:a16="http://schemas.microsoft.com/office/drawing/2014/main" id="{F3F751CC-5ADA-4E45-A2B4-A8C788B32F45}"/>
              </a:ext>
            </a:extLst>
          </p:cNvPr>
          <p:cNvGrpSpPr/>
          <p:nvPr/>
        </p:nvGrpSpPr>
        <p:grpSpPr>
          <a:xfrm>
            <a:off x="3781358" y="7446439"/>
            <a:ext cx="3076642" cy="2344381"/>
            <a:chOff x="3785358" y="7827523"/>
            <a:chExt cx="2863914" cy="2344381"/>
          </a:xfrm>
        </p:grpSpPr>
        <p:sp>
          <p:nvSpPr>
            <p:cNvPr id="23" name="ZoneTexte 22">
              <a:extLst>
                <a:ext uri="{FF2B5EF4-FFF2-40B4-BE49-F238E27FC236}">
                  <a16:creationId xmlns:a16="http://schemas.microsoft.com/office/drawing/2014/main" id="{3B2734A1-C77E-44A3-81B3-E583A1A62927}"/>
                </a:ext>
              </a:extLst>
            </p:cNvPr>
            <p:cNvSpPr txBox="1"/>
            <p:nvPr/>
          </p:nvSpPr>
          <p:spPr>
            <a:xfrm>
              <a:off x="3785358" y="7827523"/>
              <a:ext cx="297180" cy="317459"/>
            </a:xfrm>
            <a:prstGeom prst="rect">
              <a:avLst/>
            </a:prstGeom>
            <a:solidFill>
              <a:srgbClr val="002060"/>
            </a:solidFill>
          </p:spPr>
          <p:txBody>
            <a:bodyPr wrap="square" rtlCol="0">
              <a:spAutoFit/>
            </a:bodyPr>
            <a:lstStyle/>
            <a:p>
              <a:pPr algn="ctr"/>
              <a:r>
                <a:rPr lang="fr-FR" sz="1463" b="1" dirty="0">
                  <a:solidFill>
                    <a:schemeClr val="bg1"/>
                  </a:solidFill>
                </a:rPr>
                <a:t>4</a:t>
              </a:r>
            </a:p>
          </p:txBody>
        </p:sp>
        <p:sp>
          <p:nvSpPr>
            <p:cNvPr id="24" name="ZoneTexte 23">
              <a:extLst>
                <a:ext uri="{FF2B5EF4-FFF2-40B4-BE49-F238E27FC236}">
                  <a16:creationId xmlns:a16="http://schemas.microsoft.com/office/drawing/2014/main" id="{32BEAD55-82EC-43B7-8DBE-BCA85A7BFDD3}"/>
                </a:ext>
              </a:extLst>
            </p:cNvPr>
            <p:cNvSpPr txBox="1"/>
            <p:nvPr/>
          </p:nvSpPr>
          <p:spPr>
            <a:xfrm>
              <a:off x="3785358" y="7877943"/>
              <a:ext cx="2863914" cy="2293961"/>
            </a:xfrm>
            <a:prstGeom prst="rect">
              <a:avLst/>
            </a:prstGeom>
            <a:noFill/>
          </p:spPr>
          <p:txBody>
            <a:bodyPr wrap="square" rtlCol="0">
              <a:spAutoFit/>
            </a:bodyPr>
            <a:lstStyle/>
            <a:p>
              <a:r>
                <a:rPr lang="fr-FR" sz="894" b="1" dirty="0"/>
                <a:t>          MODALITES D’INSCRIPTION</a:t>
              </a:r>
            </a:p>
            <a:p>
              <a:endParaRPr lang="fr-FR" sz="894" b="1" dirty="0"/>
            </a:p>
            <a:p>
              <a:pPr marL="139303" indent="-139303">
                <a:buFont typeface="Arial" panose="020B0604020202020204" pitchFamily="34" charset="0"/>
                <a:buChar char="•"/>
              </a:pPr>
              <a:r>
                <a:rPr lang="fr-FR" sz="894" dirty="0"/>
                <a:t>CV et lettre de motivation</a:t>
              </a:r>
            </a:p>
            <a:p>
              <a:pPr marL="139303" indent="-139303">
                <a:buFont typeface="Arial" panose="020B0604020202020204" pitchFamily="34" charset="0"/>
                <a:buChar char="•"/>
              </a:pPr>
              <a:r>
                <a:rPr lang="fr-FR" sz="894" dirty="0"/>
                <a:t>Copie de la carte d’assurance maladie</a:t>
              </a:r>
            </a:p>
            <a:p>
              <a:pPr marL="139303" indent="-139303">
                <a:buFont typeface="Arial" panose="020B0604020202020204" pitchFamily="34" charset="0"/>
                <a:buChar char="•"/>
              </a:pPr>
              <a:r>
                <a:rPr lang="fr-FR" sz="894" dirty="0"/>
                <a:t>Attestation médicale de non contre-indication au travail en hauteur</a:t>
              </a:r>
            </a:p>
            <a:p>
              <a:pPr marL="139303" indent="-139303">
                <a:buFont typeface="Arial" panose="020B0604020202020204" pitchFamily="34" charset="0"/>
                <a:buChar char="•"/>
              </a:pPr>
              <a:r>
                <a:rPr lang="fr-FR" sz="894" dirty="0"/>
                <a:t>Identifiant Pôle Emploi</a:t>
              </a:r>
            </a:p>
            <a:p>
              <a:pPr marL="139303" indent="-139303">
                <a:buFont typeface="Arial" panose="020B0604020202020204" pitchFamily="34" charset="0"/>
                <a:buChar char="•"/>
              </a:pPr>
              <a:r>
                <a:rPr lang="fr-FR" sz="894" dirty="0"/>
                <a:t>Nom et coordonnées de la personne à contacter en cas d’urgence</a:t>
              </a:r>
            </a:p>
            <a:p>
              <a:r>
                <a:rPr lang="fr-FR" sz="894" dirty="0"/>
                <a:t>A envoyer avant le 06 octobre par mail à : f.zimberlin@domaines-skiables.fr ou par courrier à :</a:t>
              </a:r>
            </a:p>
            <a:p>
              <a:r>
                <a:rPr lang="fr-FR" sz="894" dirty="0"/>
                <a:t>DOMAINES SKIABLES DE FRANCE</a:t>
              </a:r>
            </a:p>
            <a:p>
              <a:r>
                <a:rPr lang="fr-FR" sz="894" dirty="0" err="1"/>
                <a:t>Alpespace</a:t>
              </a:r>
              <a:r>
                <a:rPr lang="fr-FR" sz="894" dirty="0"/>
                <a:t> – Bâtiment Annapurna</a:t>
              </a:r>
            </a:p>
            <a:p>
              <a:r>
                <a:rPr lang="fr-FR" sz="894" dirty="0"/>
                <a:t>24 rue Saint Exupéry – CS 80600</a:t>
              </a:r>
            </a:p>
            <a:p>
              <a:r>
                <a:rPr lang="fr-FR" sz="894" dirty="0"/>
                <a:t>Pôle Formation et certificats</a:t>
              </a:r>
            </a:p>
            <a:p>
              <a:r>
                <a:rPr lang="fr-FR" sz="894" dirty="0"/>
                <a:t>73800 PORTE DE SAVOIE</a:t>
              </a:r>
            </a:p>
          </p:txBody>
        </p:sp>
      </p:grpSp>
      <p:pic>
        <p:nvPicPr>
          <p:cNvPr id="27" name="Image 26">
            <a:extLst>
              <a:ext uri="{FF2B5EF4-FFF2-40B4-BE49-F238E27FC236}">
                <a16:creationId xmlns:a16="http://schemas.microsoft.com/office/drawing/2014/main" id="{F5A765C5-2BFB-4F01-A49A-C2E2A8D0B0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5767" y="9137608"/>
            <a:ext cx="686933" cy="624008"/>
          </a:xfrm>
          <a:prstGeom prst="rect">
            <a:avLst/>
          </a:prstGeom>
        </p:spPr>
      </p:pic>
    </p:spTree>
    <p:extLst>
      <p:ext uri="{BB962C8B-B14F-4D97-AF65-F5344CB8AC3E}">
        <p14:creationId xmlns:p14="http://schemas.microsoft.com/office/powerpoint/2010/main" val="32308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CD2ED174-5DC8-4B21-B6DE-84E09718F0D9}"/>
              </a:ext>
            </a:extLst>
          </p:cNvPr>
          <p:cNvSpPr txBox="1"/>
          <p:nvPr/>
        </p:nvSpPr>
        <p:spPr>
          <a:xfrm>
            <a:off x="241301" y="573302"/>
            <a:ext cx="3294380" cy="7961860"/>
          </a:xfrm>
          <a:prstGeom prst="rect">
            <a:avLst/>
          </a:prstGeom>
          <a:noFill/>
        </p:spPr>
        <p:txBody>
          <a:bodyPr wrap="square" rtlCol="0">
            <a:spAutoFit/>
          </a:bodyPr>
          <a:lstStyle/>
          <a:p>
            <a:r>
              <a:rPr lang="fr-FR" sz="1138" b="1" dirty="0"/>
              <a:t>         PROGRAMME</a:t>
            </a:r>
          </a:p>
          <a:p>
            <a:endParaRPr lang="fr-FR" sz="400" b="1" dirty="0"/>
          </a:p>
          <a:p>
            <a:r>
              <a:rPr lang="fr-FR" sz="1000" b="1" dirty="0"/>
              <a:t>MODULE 1</a:t>
            </a:r>
          </a:p>
          <a:p>
            <a:r>
              <a:rPr lang="fr-FR" sz="1000" b="1" dirty="0"/>
              <a:t>Connaissance général de la montagne et d’une entreprise de remontées mécaniques - </a:t>
            </a:r>
            <a:r>
              <a:rPr lang="fr-FR" sz="1000" i="1" dirty="0"/>
              <a:t>28 heures</a:t>
            </a:r>
          </a:p>
          <a:p>
            <a:pPr marL="171450" lvl="0" indent="-171450" algn="just">
              <a:buFont typeface="Arial" panose="020B0604020202020204" pitchFamily="34" charset="0"/>
              <a:buChar char="•"/>
            </a:pPr>
            <a:r>
              <a:rPr lang="fr-FR" sz="1000" dirty="0"/>
              <a:t>Maitriser le milieu de la montagne : massifs, caractéristiques (climat, altitudes...)    </a:t>
            </a:r>
          </a:p>
          <a:p>
            <a:pPr marL="171450" lvl="0" indent="-171450" algn="just">
              <a:buFont typeface="Arial" panose="020B0604020202020204" pitchFamily="34" charset="0"/>
              <a:buChar char="•"/>
            </a:pPr>
            <a:r>
              <a:rPr lang="fr-FR" sz="1000" dirty="0"/>
              <a:t>Intégrer les risques spécifiques en milieu de montagne</a:t>
            </a:r>
          </a:p>
          <a:p>
            <a:pPr marL="171450" lvl="0" indent="-171450" algn="just">
              <a:buFont typeface="Arial" panose="020B0604020202020204" pitchFamily="34" charset="0"/>
              <a:buChar char="•"/>
            </a:pPr>
            <a:r>
              <a:rPr lang="fr-FR" sz="1000" dirty="0"/>
              <a:t>Connaitre la station et ses activités : particularités, fonctionnement, acteurs…</a:t>
            </a:r>
            <a:r>
              <a:rPr lang="fr-FR" sz="1000" b="1" dirty="0"/>
              <a:t>  	</a:t>
            </a:r>
            <a:endParaRPr lang="fr-FR" sz="1000" dirty="0"/>
          </a:p>
          <a:p>
            <a:pPr marL="171450" lvl="0" indent="-171450" algn="just">
              <a:buFont typeface="Arial" panose="020B0604020202020204" pitchFamily="34" charset="0"/>
              <a:buChar char="•"/>
            </a:pPr>
            <a:r>
              <a:rPr lang="fr-FR" sz="1000" dirty="0"/>
              <a:t>Appréhender nos entreprises : formes juridiques, fonctionnement …</a:t>
            </a:r>
          </a:p>
          <a:p>
            <a:pPr marL="171450" lvl="0" indent="-171450" algn="just">
              <a:buFont typeface="Arial" panose="020B0604020202020204" pitchFamily="34" charset="0"/>
              <a:buChar char="•"/>
            </a:pPr>
            <a:r>
              <a:rPr lang="fr-FR" sz="1000" dirty="0"/>
              <a:t>Appréhender nos entreprises : ses métiers </a:t>
            </a:r>
          </a:p>
          <a:p>
            <a:pPr marL="171450" lvl="0" indent="-171450" algn="just">
              <a:buFont typeface="Arial" panose="020B0604020202020204" pitchFamily="34" charset="0"/>
              <a:buChar char="•"/>
            </a:pPr>
            <a:r>
              <a:rPr lang="fr-FR" sz="1000" dirty="0"/>
              <a:t>Appréhender nos entreprises : juridique et responsabilité...</a:t>
            </a:r>
          </a:p>
          <a:p>
            <a:pPr marL="171450" lvl="0" indent="-171450" algn="just">
              <a:buFont typeface="Arial" panose="020B0604020202020204" pitchFamily="34" charset="0"/>
              <a:buChar char="•"/>
            </a:pPr>
            <a:r>
              <a:rPr lang="fr-FR" sz="1000" dirty="0"/>
              <a:t>Maitriser la sécurité dans nos entreprises : prévention, principaux accidents… 	</a:t>
            </a:r>
          </a:p>
          <a:p>
            <a:pPr marL="171450" lvl="0" indent="-171450" algn="just">
              <a:buFont typeface="Arial" panose="020B0604020202020204" pitchFamily="34" charset="0"/>
              <a:buChar char="•"/>
            </a:pPr>
            <a:r>
              <a:rPr lang="fr-FR" sz="1000" dirty="0"/>
              <a:t>Optimiser sa relation clientèle, comportement commercial adapté 	</a:t>
            </a:r>
          </a:p>
          <a:p>
            <a:pPr marL="171450" lvl="0" indent="-171450" algn="just">
              <a:buFont typeface="Arial" panose="020B0604020202020204" pitchFamily="34" charset="0"/>
              <a:buChar char="•"/>
            </a:pPr>
            <a:r>
              <a:rPr lang="fr-FR" sz="1000" dirty="0"/>
              <a:t>Découvrir les pistes : vocabulaire, règlementation de base, normes… 		</a:t>
            </a:r>
          </a:p>
          <a:p>
            <a:pPr marL="171450" lvl="0" indent="-171450" algn="just">
              <a:buFont typeface="Arial" panose="020B0604020202020204" pitchFamily="34" charset="0"/>
              <a:buChar char="•"/>
            </a:pPr>
            <a:r>
              <a:rPr lang="fr-FR" sz="1000" dirty="0"/>
              <a:t>Découvrir la neige : naturelle, de culture, risques d’avalanches	</a:t>
            </a:r>
          </a:p>
          <a:p>
            <a:pPr marL="171450" indent="-171450" algn="just">
              <a:buFont typeface="Arial" panose="020B0604020202020204" pitchFamily="34" charset="0"/>
              <a:buChar char="•"/>
            </a:pPr>
            <a:r>
              <a:rPr lang="fr-FR" sz="1000" dirty="0"/>
              <a:t>Appréhender la neige : le damage, les machines </a:t>
            </a:r>
          </a:p>
          <a:p>
            <a:pPr algn="just"/>
            <a:endParaRPr lang="fr-FR" sz="300" b="1" dirty="0"/>
          </a:p>
          <a:p>
            <a:pPr algn="just"/>
            <a:r>
              <a:rPr lang="fr-FR" sz="1000" b="1" dirty="0"/>
              <a:t>MODULE 2</a:t>
            </a:r>
          </a:p>
          <a:p>
            <a:pPr algn="just"/>
            <a:r>
              <a:rPr lang="fr-FR" sz="1000" b="1" dirty="0"/>
              <a:t>Les appareils ; compréhension du fonctionnement - </a:t>
            </a:r>
          </a:p>
          <a:p>
            <a:pPr algn="just"/>
            <a:r>
              <a:rPr lang="fr-FR" sz="1000" i="1" dirty="0"/>
              <a:t>35 heures</a:t>
            </a:r>
          </a:p>
          <a:p>
            <a:pPr marL="171450" lvl="0" indent="-171450" algn="just">
              <a:buFont typeface="Arial" panose="020B0604020202020204" pitchFamily="34" charset="0"/>
              <a:buChar char="•"/>
            </a:pPr>
            <a:r>
              <a:rPr lang="fr-FR" sz="1000" dirty="0"/>
              <a:t>Connaitre le transport par câble : règlementation de base, accidents et sécurité 	</a:t>
            </a:r>
          </a:p>
          <a:p>
            <a:pPr marL="171450" lvl="0" indent="-171450" algn="just">
              <a:buFont typeface="Arial" panose="020B0604020202020204" pitchFamily="34" charset="0"/>
              <a:buChar char="•"/>
            </a:pPr>
            <a:r>
              <a:rPr lang="fr-FR" sz="1000" dirty="0"/>
              <a:t>Les éléments du télésiège à pinces fixes et leurs fonctions</a:t>
            </a:r>
          </a:p>
          <a:p>
            <a:pPr marL="171450" lvl="0" indent="-171450" algn="just">
              <a:buFont typeface="Arial" panose="020B0604020202020204" pitchFamily="34" charset="0"/>
              <a:buChar char="•"/>
            </a:pPr>
            <a:r>
              <a:rPr lang="fr-FR" sz="1000" dirty="0"/>
              <a:t>Fonctionnement du télésiège à pinces fixes </a:t>
            </a:r>
          </a:p>
          <a:p>
            <a:pPr marL="171450" lvl="0" indent="-171450" algn="just">
              <a:buFont typeface="Arial" panose="020B0604020202020204" pitchFamily="34" charset="0"/>
              <a:buChar char="•"/>
            </a:pPr>
            <a:r>
              <a:rPr lang="fr-FR" sz="1000" dirty="0"/>
              <a:t>Les éléments du télésiège à attaches débrayables et leurs fonctions</a:t>
            </a:r>
          </a:p>
          <a:p>
            <a:pPr marL="171450" lvl="0" indent="-171450" algn="just">
              <a:buFont typeface="Arial" panose="020B0604020202020204" pitchFamily="34" charset="0"/>
              <a:buChar char="•"/>
            </a:pPr>
            <a:r>
              <a:rPr lang="fr-FR" sz="1000" dirty="0"/>
              <a:t>Fonctionnement du télésiège à attaches débrayables </a:t>
            </a:r>
          </a:p>
          <a:p>
            <a:pPr marL="171450" lvl="0" indent="-171450" algn="just">
              <a:buFont typeface="Arial" panose="020B0604020202020204" pitchFamily="34" charset="0"/>
              <a:buChar char="•"/>
            </a:pPr>
            <a:r>
              <a:rPr lang="fr-FR" sz="1000" dirty="0"/>
              <a:t>Le rôle et les missions de l’agent des remontées mécaniques </a:t>
            </a:r>
          </a:p>
          <a:p>
            <a:pPr marL="171450" indent="-171450" algn="just">
              <a:buFont typeface="Arial" panose="020B0604020202020204" pitchFamily="34" charset="0"/>
              <a:buChar char="•"/>
            </a:pPr>
            <a:r>
              <a:rPr lang="fr-FR" sz="1000" dirty="0"/>
              <a:t>Les contrôles quotidiens </a:t>
            </a:r>
          </a:p>
          <a:p>
            <a:pPr marL="171450" indent="-171450" algn="just">
              <a:buFont typeface="Arial" panose="020B0604020202020204" pitchFamily="34" charset="0"/>
              <a:buChar char="•"/>
            </a:pPr>
            <a:endParaRPr lang="fr-FR" sz="300" dirty="0"/>
          </a:p>
          <a:p>
            <a:pPr algn="just"/>
            <a:r>
              <a:rPr lang="fr-FR" sz="1000" b="1" dirty="0"/>
              <a:t>MODULE 3</a:t>
            </a:r>
          </a:p>
          <a:p>
            <a:pPr algn="just"/>
            <a:r>
              <a:rPr lang="fr-FR" sz="1000" b="1" dirty="0"/>
              <a:t>La surveillance d’un téléporté - </a:t>
            </a:r>
            <a:r>
              <a:rPr lang="fr-FR" sz="1000" i="1" dirty="0"/>
              <a:t>14 heures</a:t>
            </a:r>
          </a:p>
          <a:p>
            <a:pPr marL="171450" lvl="0" indent="-171450" algn="just">
              <a:buFont typeface="Arial" panose="020B0604020202020204" pitchFamily="34" charset="0"/>
              <a:buChar char="•"/>
            </a:pPr>
            <a:r>
              <a:rPr lang="fr-FR" sz="1000" dirty="0"/>
              <a:t>Identifier les bruits ou comportements anormaux et manifestes</a:t>
            </a:r>
          </a:p>
          <a:p>
            <a:pPr marL="171450" lvl="0" indent="-171450" algn="just">
              <a:buFont typeface="Arial" panose="020B0604020202020204" pitchFamily="34" charset="0"/>
              <a:buChar char="•"/>
            </a:pPr>
            <a:r>
              <a:rPr lang="fr-FR" sz="1000" dirty="0"/>
              <a:t>Adapter la vitesse, arrêter l’installation, empêcher l’embarquement en fonction des situations (incendie, vent, avalanche…)</a:t>
            </a:r>
          </a:p>
          <a:p>
            <a:pPr marL="171450" indent="-171450" algn="just">
              <a:buFont typeface="Arial" panose="020B0604020202020204" pitchFamily="34" charset="0"/>
              <a:buChar char="•"/>
            </a:pPr>
            <a:r>
              <a:rPr lang="fr-FR" sz="1000" dirty="0"/>
              <a:t>Surveiller ou se substituer, sur demande de sa hiérarchie, à un dispositif de sécurité ou de communication défectueux et ne remettant pas en cause le fonctionnement de l’installation en marche normale</a:t>
            </a:r>
          </a:p>
          <a:p>
            <a:pPr algn="just"/>
            <a:endParaRPr lang="fr-FR" sz="1000" i="1" dirty="0"/>
          </a:p>
        </p:txBody>
      </p:sp>
      <p:sp>
        <p:nvSpPr>
          <p:cNvPr id="13" name="ZoneTexte 12">
            <a:extLst>
              <a:ext uri="{FF2B5EF4-FFF2-40B4-BE49-F238E27FC236}">
                <a16:creationId xmlns:a16="http://schemas.microsoft.com/office/drawing/2014/main" id="{70E13A96-0494-42DF-A5F8-C58B8BB65950}"/>
              </a:ext>
            </a:extLst>
          </p:cNvPr>
          <p:cNvSpPr txBox="1"/>
          <p:nvPr/>
        </p:nvSpPr>
        <p:spPr>
          <a:xfrm>
            <a:off x="292100" y="518806"/>
            <a:ext cx="297180" cy="317459"/>
          </a:xfrm>
          <a:prstGeom prst="rect">
            <a:avLst/>
          </a:prstGeom>
          <a:solidFill>
            <a:srgbClr val="002060"/>
          </a:solidFill>
        </p:spPr>
        <p:txBody>
          <a:bodyPr wrap="square" rtlCol="0">
            <a:spAutoFit/>
          </a:bodyPr>
          <a:lstStyle/>
          <a:p>
            <a:pPr algn="ctr"/>
            <a:r>
              <a:rPr lang="fr-FR" sz="1463" b="1" dirty="0">
                <a:solidFill>
                  <a:schemeClr val="bg1"/>
                </a:solidFill>
              </a:rPr>
              <a:t>5</a:t>
            </a:r>
          </a:p>
        </p:txBody>
      </p:sp>
      <p:grpSp>
        <p:nvGrpSpPr>
          <p:cNvPr id="20" name="Groupe 19">
            <a:extLst>
              <a:ext uri="{FF2B5EF4-FFF2-40B4-BE49-F238E27FC236}">
                <a16:creationId xmlns:a16="http://schemas.microsoft.com/office/drawing/2014/main" id="{FE6AD6CB-873F-4399-BAB0-5FB14428A663}"/>
              </a:ext>
            </a:extLst>
          </p:cNvPr>
          <p:cNvGrpSpPr/>
          <p:nvPr/>
        </p:nvGrpSpPr>
        <p:grpSpPr>
          <a:xfrm>
            <a:off x="3603459" y="6147207"/>
            <a:ext cx="3195739" cy="1037979"/>
            <a:chOff x="3813676" y="7587630"/>
            <a:chExt cx="3107122" cy="1037979"/>
          </a:xfrm>
        </p:grpSpPr>
        <p:sp>
          <p:nvSpPr>
            <p:cNvPr id="23" name="ZoneTexte 22">
              <a:extLst>
                <a:ext uri="{FF2B5EF4-FFF2-40B4-BE49-F238E27FC236}">
                  <a16:creationId xmlns:a16="http://schemas.microsoft.com/office/drawing/2014/main" id="{3B2734A1-C77E-44A3-81B3-E583A1A62927}"/>
                </a:ext>
              </a:extLst>
            </p:cNvPr>
            <p:cNvSpPr txBox="1"/>
            <p:nvPr/>
          </p:nvSpPr>
          <p:spPr>
            <a:xfrm>
              <a:off x="3813676" y="7587630"/>
              <a:ext cx="319254" cy="317459"/>
            </a:xfrm>
            <a:prstGeom prst="rect">
              <a:avLst/>
            </a:prstGeom>
            <a:solidFill>
              <a:srgbClr val="002060"/>
            </a:solidFill>
          </p:spPr>
          <p:txBody>
            <a:bodyPr wrap="square" rtlCol="0">
              <a:spAutoFit/>
            </a:bodyPr>
            <a:lstStyle/>
            <a:p>
              <a:pPr algn="ctr"/>
              <a:r>
                <a:rPr lang="fr-FR" sz="1463" b="1" dirty="0">
                  <a:solidFill>
                    <a:schemeClr val="bg1"/>
                  </a:solidFill>
                </a:rPr>
                <a:t>6</a:t>
              </a:r>
            </a:p>
          </p:txBody>
        </p:sp>
        <p:sp>
          <p:nvSpPr>
            <p:cNvPr id="24" name="ZoneTexte 23">
              <a:extLst>
                <a:ext uri="{FF2B5EF4-FFF2-40B4-BE49-F238E27FC236}">
                  <a16:creationId xmlns:a16="http://schemas.microsoft.com/office/drawing/2014/main" id="{32BEAD55-82EC-43B7-8DBE-BCA85A7BFDD3}"/>
                </a:ext>
              </a:extLst>
            </p:cNvPr>
            <p:cNvSpPr txBox="1"/>
            <p:nvPr/>
          </p:nvSpPr>
          <p:spPr>
            <a:xfrm>
              <a:off x="3844156" y="7642519"/>
              <a:ext cx="3076642" cy="983090"/>
            </a:xfrm>
            <a:prstGeom prst="rect">
              <a:avLst/>
            </a:prstGeom>
            <a:noFill/>
          </p:spPr>
          <p:txBody>
            <a:bodyPr wrap="square" rtlCol="0">
              <a:spAutoFit/>
            </a:bodyPr>
            <a:lstStyle/>
            <a:p>
              <a:r>
                <a:rPr lang="fr-FR" sz="894" b="1" dirty="0"/>
                <a:t>            DEBOUCHÉS</a:t>
              </a:r>
            </a:p>
            <a:p>
              <a:endParaRPr lang="fr-FR" sz="894" b="1" dirty="0"/>
            </a:p>
            <a:p>
              <a:pPr algn="just"/>
              <a:r>
                <a:rPr lang="fr-FR" sz="1000" dirty="0"/>
                <a:t>La formation et le CQP agent des remontées mécaniques permet d’exercer un emploi d’agent des remontées mécaniques, vigie, cabinier et tout métier lié à la surveillance d’appareil.</a:t>
              </a:r>
            </a:p>
          </p:txBody>
        </p:sp>
      </p:grpSp>
      <p:pic>
        <p:nvPicPr>
          <p:cNvPr id="27" name="Image 26">
            <a:extLst>
              <a:ext uri="{FF2B5EF4-FFF2-40B4-BE49-F238E27FC236}">
                <a16:creationId xmlns:a16="http://schemas.microsoft.com/office/drawing/2014/main" id="{F5A765C5-2BFB-4F01-A49A-C2E2A8D0B0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8840" y="9205791"/>
            <a:ext cx="653860" cy="593964"/>
          </a:xfrm>
          <a:prstGeom prst="rect">
            <a:avLst/>
          </a:prstGeom>
        </p:spPr>
      </p:pic>
      <p:sp>
        <p:nvSpPr>
          <p:cNvPr id="2" name="ZoneTexte 1">
            <a:extLst>
              <a:ext uri="{FF2B5EF4-FFF2-40B4-BE49-F238E27FC236}">
                <a16:creationId xmlns:a16="http://schemas.microsoft.com/office/drawing/2014/main" id="{ED55196D-96A6-427D-AC6A-7605AF407917}"/>
              </a:ext>
            </a:extLst>
          </p:cNvPr>
          <p:cNvSpPr txBox="1"/>
          <p:nvPr/>
        </p:nvSpPr>
        <p:spPr>
          <a:xfrm>
            <a:off x="241300" y="106245"/>
            <a:ext cx="6371400" cy="276999"/>
          </a:xfrm>
          <a:prstGeom prst="rect">
            <a:avLst/>
          </a:prstGeom>
          <a:noFill/>
        </p:spPr>
        <p:txBody>
          <a:bodyPr wrap="square" rtlCol="0">
            <a:spAutoFit/>
          </a:bodyPr>
          <a:lstStyle/>
          <a:p>
            <a:r>
              <a:rPr lang="fr-FR" sz="1200" dirty="0"/>
              <a:t>POEC – </a:t>
            </a:r>
            <a:r>
              <a:rPr lang="fr-FR" sz="1200" b="1" dirty="0">
                <a:solidFill>
                  <a:srgbClr val="ED1848"/>
                </a:solidFill>
              </a:rPr>
              <a:t>Agent des remontées mécaniques et domaines skiables</a:t>
            </a:r>
          </a:p>
        </p:txBody>
      </p:sp>
      <p:cxnSp>
        <p:nvCxnSpPr>
          <p:cNvPr id="5" name="Connecteur droit 4">
            <a:extLst>
              <a:ext uri="{FF2B5EF4-FFF2-40B4-BE49-F238E27FC236}">
                <a16:creationId xmlns:a16="http://schemas.microsoft.com/office/drawing/2014/main" id="{D63296CF-A36E-4505-9B77-4B20A1826E7C}"/>
              </a:ext>
            </a:extLst>
          </p:cNvPr>
          <p:cNvCxnSpPr/>
          <p:nvPr/>
        </p:nvCxnSpPr>
        <p:spPr>
          <a:xfrm>
            <a:off x="241300" y="396240"/>
            <a:ext cx="6371400" cy="0"/>
          </a:xfrm>
          <a:prstGeom prst="line">
            <a:avLst/>
          </a:prstGeom>
          <a:ln>
            <a:solidFill>
              <a:srgbClr val="ED1848"/>
            </a:solidFill>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93C95D00-160F-493B-93D5-F77115DB5BF7}"/>
              </a:ext>
            </a:extLst>
          </p:cNvPr>
          <p:cNvPicPr>
            <a:picLocks noChangeAspect="1"/>
          </p:cNvPicPr>
          <p:nvPr/>
        </p:nvPicPr>
        <p:blipFill>
          <a:blip r:embed="rId3"/>
          <a:stretch>
            <a:fillRect/>
          </a:stretch>
        </p:blipFill>
        <p:spPr>
          <a:xfrm>
            <a:off x="132080" y="9223810"/>
            <a:ext cx="5222240" cy="682190"/>
          </a:xfrm>
          <a:prstGeom prst="rect">
            <a:avLst/>
          </a:prstGeom>
        </p:spPr>
      </p:pic>
      <p:sp>
        <p:nvSpPr>
          <p:cNvPr id="29" name="ZoneTexte 28">
            <a:extLst>
              <a:ext uri="{FF2B5EF4-FFF2-40B4-BE49-F238E27FC236}">
                <a16:creationId xmlns:a16="http://schemas.microsoft.com/office/drawing/2014/main" id="{3B0DD0A7-AE12-4FB6-8949-122E73F14741}"/>
              </a:ext>
            </a:extLst>
          </p:cNvPr>
          <p:cNvSpPr txBox="1"/>
          <p:nvPr/>
        </p:nvSpPr>
        <p:spPr>
          <a:xfrm>
            <a:off x="3567030" y="7248037"/>
            <a:ext cx="3164390" cy="260010"/>
          </a:xfrm>
          <a:prstGeom prst="rect">
            <a:avLst/>
          </a:prstGeom>
          <a:noFill/>
          <a:ln>
            <a:solidFill>
              <a:srgbClr val="ED1848"/>
            </a:solidFill>
          </a:ln>
        </p:spPr>
        <p:txBody>
          <a:bodyPr wrap="square" rtlCol="0">
            <a:spAutoFit/>
          </a:bodyPr>
          <a:lstStyle/>
          <a:p>
            <a:pPr algn="ctr"/>
            <a:r>
              <a:rPr lang="fr-FR" sz="1000" b="1" dirty="0"/>
              <a:t>Contactez votre conseiller Pôle Emploi</a:t>
            </a:r>
          </a:p>
        </p:txBody>
      </p:sp>
      <p:sp>
        <p:nvSpPr>
          <p:cNvPr id="30" name="ZoneTexte 29">
            <a:extLst>
              <a:ext uri="{FF2B5EF4-FFF2-40B4-BE49-F238E27FC236}">
                <a16:creationId xmlns:a16="http://schemas.microsoft.com/office/drawing/2014/main" id="{87960E38-B964-48BD-AFF2-D8A45B60D63D}"/>
              </a:ext>
            </a:extLst>
          </p:cNvPr>
          <p:cNvSpPr txBox="1"/>
          <p:nvPr/>
        </p:nvSpPr>
        <p:spPr>
          <a:xfrm>
            <a:off x="3567030" y="8332237"/>
            <a:ext cx="3164390" cy="747528"/>
          </a:xfrm>
          <a:prstGeom prst="rect">
            <a:avLst/>
          </a:prstGeom>
          <a:noFill/>
          <a:ln>
            <a:solidFill>
              <a:srgbClr val="ED1848"/>
            </a:solidFill>
          </a:ln>
        </p:spPr>
        <p:txBody>
          <a:bodyPr wrap="square" rtlCol="0">
            <a:spAutoFit/>
          </a:bodyPr>
          <a:lstStyle/>
          <a:p>
            <a:pPr algn="ctr"/>
            <a:r>
              <a:rPr lang="fr-FR" sz="1000" b="1" dirty="0"/>
              <a:t>Contactez votre conseiller OPCO EP Savoie</a:t>
            </a:r>
          </a:p>
          <a:p>
            <a:pPr algn="ctr"/>
            <a:r>
              <a:rPr lang="fr-FR" sz="1000" b="1" dirty="0"/>
              <a:t>Isabelle GODET</a:t>
            </a:r>
          </a:p>
          <a:p>
            <a:pPr algn="ctr"/>
            <a:r>
              <a:rPr lang="fr-FR" sz="1000" b="1" dirty="0"/>
              <a:t>Isabelle.goddet@opcoep.fr</a:t>
            </a:r>
          </a:p>
          <a:p>
            <a:pPr algn="ctr"/>
            <a:r>
              <a:rPr lang="fr-FR" sz="1000" b="1" dirty="0"/>
              <a:t>Ligne directe : 04 79 85 85 83  Portable : 06 07 15 21 27</a:t>
            </a:r>
          </a:p>
        </p:txBody>
      </p:sp>
      <p:sp>
        <p:nvSpPr>
          <p:cNvPr id="31" name="ZoneTexte 30">
            <a:extLst>
              <a:ext uri="{FF2B5EF4-FFF2-40B4-BE49-F238E27FC236}">
                <a16:creationId xmlns:a16="http://schemas.microsoft.com/office/drawing/2014/main" id="{E8FB72AC-81CA-4B97-AD0D-3D12FF9EAE63}"/>
              </a:ext>
            </a:extLst>
          </p:cNvPr>
          <p:cNvSpPr txBox="1"/>
          <p:nvPr/>
        </p:nvSpPr>
        <p:spPr>
          <a:xfrm>
            <a:off x="3567030" y="7540525"/>
            <a:ext cx="3164390" cy="747528"/>
          </a:xfrm>
          <a:prstGeom prst="rect">
            <a:avLst/>
          </a:prstGeom>
          <a:noFill/>
          <a:ln>
            <a:solidFill>
              <a:srgbClr val="ED1848"/>
            </a:solidFill>
          </a:ln>
        </p:spPr>
        <p:txBody>
          <a:bodyPr wrap="square" rtlCol="0">
            <a:spAutoFit/>
          </a:bodyPr>
          <a:lstStyle/>
          <a:p>
            <a:pPr algn="ctr"/>
            <a:r>
              <a:rPr lang="fr-FR" sz="1000" b="1" dirty="0"/>
              <a:t>Contactez l’organisme de formation</a:t>
            </a:r>
          </a:p>
          <a:p>
            <a:pPr algn="ctr"/>
            <a:r>
              <a:rPr lang="fr-FR" sz="1000" b="1" dirty="0"/>
              <a:t>Laurent BATTIER – Responsable formation et certificats </a:t>
            </a:r>
          </a:p>
          <a:p>
            <a:pPr algn="ctr"/>
            <a:r>
              <a:rPr lang="fr-FR" sz="1000" b="1" dirty="0"/>
              <a:t>Fanny ZIMBERLIN – Assistante formation et certificats </a:t>
            </a:r>
          </a:p>
          <a:p>
            <a:pPr algn="ctr"/>
            <a:r>
              <a:rPr lang="fr-FR" sz="1000" b="1" dirty="0"/>
              <a:t>04 79 26 60 70 - formation@domaines-skiables.fr</a:t>
            </a:r>
          </a:p>
        </p:txBody>
      </p:sp>
      <p:sp>
        <p:nvSpPr>
          <p:cNvPr id="33" name="ZoneTexte 32">
            <a:extLst>
              <a:ext uri="{FF2B5EF4-FFF2-40B4-BE49-F238E27FC236}">
                <a16:creationId xmlns:a16="http://schemas.microsoft.com/office/drawing/2014/main" id="{CA1024BF-2715-4595-BC57-712B6350D970}"/>
              </a:ext>
            </a:extLst>
          </p:cNvPr>
          <p:cNvSpPr txBox="1"/>
          <p:nvPr/>
        </p:nvSpPr>
        <p:spPr>
          <a:xfrm>
            <a:off x="132080" y="8935720"/>
            <a:ext cx="6582218" cy="338554"/>
          </a:xfrm>
          <a:prstGeom prst="rect">
            <a:avLst/>
          </a:prstGeom>
          <a:noFill/>
        </p:spPr>
        <p:txBody>
          <a:bodyPr wrap="square" rtlCol="0">
            <a:spAutoFit/>
          </a:bodyPr>
          <a:lstStyle/>
          <a:p>
            <a:r>
              <a:rPr lang="fr-FR" sz="1600" b="1" dirty="0">
                <a:solidFill>
                  <a:srgbClr val="ED1848"/>
                </a:solidFill>
              </a:rPr>
              <a:t>…………………………………………………………………………………………………………………...</a:t>
            </a:r>
          </a:p>
        </p:txBody>
      </p:sp>
      <p:pic>
        <p:nvPicPr>
          <p:cNvPr id="34" name="Image 33">
            <a:extLst>
              <a:ext uri="{FF2B5EF4-FFF2-40B4-BE49-F238E27FC236}">
                <a16:creationId xmlns:a16="http://schemas.microsoft.com/office/drawing/2014/main" id="{70EFF2B2-4118-4E25-8B4C-65BCFB19C83B}"/>
              </a:ext>
            </a:extLst>
          </p:cNvPr>
          <p:cNvPicPr>
            <a:picLocks noChangeAspect="1"/>
          </p:cNvPicPr>
          <p:nvPr/>
        </p:nvPicPr>
        <p:blipFill>
          <a:blip r:embed="rId4"/>
          <a:stretch>
            <a:fillRect/>
          </a:stretch>
        </p:blipFill>
        <p:spPr>
          <a:xfrm>
            <a:off x="690115" y="8300621"/>
            <a:ext cx="2600856" cy="490823"/>
          </a:xfrm>
          <a:prstGeom prst="rect">
            <a:avLst/>
          </a:prstGeom>
        </p:spPr>
      </p:pic>
      <p:pic>
        <p:nvPicPr>
          <p:cNvPr id="35" name="Image 34">
            <a:extLst>
              <a:ext uri="{FF2B5EF4-FFF2-40B4-BE49-F238E27FC236}">
                <a16:creationId xmlns:a16="http://schemas.microsoft.com/office/drawing/2014/main" id="{786DBD2B-97DE-499E-BE02-F222192ED258}"/>
              </a:ext>
            </a:extLst>
          </p:cNvPr>
          <p:cNvPicPr>
            <a:picLocks noChangeAspect="1"/>
          </p:cNvPicPr>
          <p:nvPr/>
        </p:nvPicPr>
        <p:blipFill>
          <a:blip r:embed="rId5"/>
          <a:stretch>
            <a:fillRect/>
          </a:stretch>
        </p:blipFill>
        <p:spPr>
          <a:xfrm>
            <a:off x="292100" y="8799064"/>
            <a:ext cx="2866199" cy="302680"/>
          </a:xfrm>
          <a:prstGeom prst="rect">
            <a:avLst/>
          </a:prstGeom>
        </p:spPr>
      </p:pic>
      <p:sp>
        <p:nvSpPr>
          <p:cNvPr id="37" name="ZoneTexte 36">
            <a:extLst>
              <a:ext uri="{FF2B5EF4-FFF2-40B4-BE49-F238E27FC236}">
                <a16:creationId xmlns:a16="http://schemas.microsoft.com/office/drawing/2014/main" id="{D4E9FF2C-1AE5-4259-9653-D26C2902B126}"/>
              </a:ext>
            </a:extLst>
          </p:cNvPr>
          <p:cNvSpPr txBox="1"/>
          <p:nvPr/>
        </p:nvSpPr>
        <p:spPr>
          <a:xfrm>
            <a:off x="3598262" y="482081"/>
            <a:ext cx="3014438" cy="5663089"/>
          </a:xfrm>
          <a:prstGeom prst="rect">
            <a:avLst/>
          </a:prstGeom>
          <a:noFill/>
        </p:spPr>
        <p:txBody>
          <a:bodyPr wrap="square" rtlCol="0">
            <a:spAutoFit/>
          </a:bodyPr>
          <a:lstStyle/>
          <a:p>
            <a:pPr marL="171450" lvl="0" indent="-171450">
              <a:buFont typeface="Arial" panose="020B0604020202020204" pitchFamily="34" charset="0"/>
              <a:buChar char="•"/>
            </a:pPr>
            <a:r>
              <a:rPr lang="fr-FR" sz="1000" dirty="0"/>
              <a:t>Porter assistance aux usagers et assurer leur sortie des véhicules en gare en cas de non-déverrouillage (porte, garde-corps)</a:t>
            </a:r>
          </a:p>
          <a:p>
            <a:pPr marL="171450" lvl="0" indent="-171450">
              <a:buFont typeface="Arial" panose="020B0604020202020204" pitchFamily="34" charset="0"/>
              <a:buChar char="•"/>
            </a:pPr>
            <a:r>
              <a:rPr lang="fr-FR" sz="1000" dirty="0"/>
              <a:t>Signaler la présence de colis suspects, signaler des comportements suspects</a:t>
            </a:r>
          </a:p>
          <a:p>
            <a:pPr marL="171450" lvl="0" indent="-171450">
              <a:buFont typeface="Arial" panose="020B0604020202020204" pitchFamily="34" charset="0"/>
              <a:buChar char="•"/>
            </a:pPr>
            <a:r>
              <a:rPr lang="fr-FR" sz="1000" dirty="0"/>
              <a:t>Maintenir les zones et quais d’embarquement / débarquement </a:t>
            </a:r>
          </a:p>
          <a:p>
            <a:pPr marL="171450" lvl="0" indent="-171450">
              <a:buFont typeface="Arial" panose="020B0604020202020204" pitchFamily="34" charset="0"/>
              <a:buChar char="•"/>
            </a:pPr>
            <a:r>
              <a:rPr lang="fr-FR" sz="1000" dirty="0"/>
              <a:t>Faire appliquer les règles de police et appliquer les règles d’exploitation et de sûreté (procédures ouvertures, fermetures et de gestion d’incidents…)</a:t>
            </a:r>
          </a:p>
          <a:p>
            <a:pPr marL="171450" lvl="0" indent="-171450">
              <a:buFont typeface="Arial" panose="020B0604020202020204" pitchFamily="34" charset="0"/>
              <a:buChar char="•"/>
            </a:pPr>
            <a:r>
              <a:rPr lang="fr-FR" sz="1000" dirty="0"/>
              <a:t>Assister l’usager dans le respect des règles en vigueur dans l’entreprise</a:t>
            </a:r>
          </a:p>
          <a:p>
            <a:pPr marL="171450" lvl="0" indent="-171450">
              <a:buFont typeface="Arial" panose="020B0604020202020204" pitchFamily="34" charset="0"/>
              <a:buChar char="•"/>
            </a:pPr>
            <a:r>
              <a:rPr lang="fr-FR" sz="1000" dirty="0"/>
              <a:t>Renseigner l’usager dans le respect des règles en vigueur dans l’entreprise</a:t>
            </a:r>
          </a:p>
          <a:p>
            <a:pPr marL="171450" lvl="0" indent="-171450">
              <a:buFont typeface="Arial" panose="020B0604020202020204" pitchFamily="34" charset="0"/>
              <a:buChar char="•"/>
            </a:pPr>
            <a:r>
              <a:rPr lang="fr-FR" sz="1000" dirty="0"/>
              <a:t>Anticiper les comportements de l’usager et les situations à risque, porter assistance </a:t>
            </a:r>
          </a:p>
          <a:p>
            <a:pPr marL="171450" lvl="0" indent="-171450">
              <a:buFont typeface="Arial" panose="020B0604020202020204" pitchFamily="34" charset="0"/>
              <a:buChar char="•"/>
            </a:pPr>
            <a:r>
              <a:rPr lang="fr-FR" sz="1000" dirty="0"/>
              <a:t>Adapter la vitesse et arrêter en fonction des situations (personnes en difficultés, PMR…)</a:t>
            </a:r>
          </a:p>
          <a:p>
            <a:pPr marL="171450" indent="-171450">
              <a:buFont typeface="Arial" panose="020B0604020202020204" pitchFamily="34" charset="0"/>
              <a:buChar char="•"/>
            </a:pPr>
            <a:r>
              <a:rPr lang="fr-FR" sz="1000" dirty="0"/>
              <a:t>Communiquer avec le conducteur, alerter, rendre compte avec sa hiérarchie </a:t>
            </a:r>
          </a:p>
          <a:p>
            <a:endParaRPr lang="fr-FR" sz="300" dirty="0"/>
          </a:p>
          <a:p>
            <a:r>
              <a:rPr lang="fr-FR" sz="1000" b="1" dirty="0"/>
              <a:t>MODULE 4</a:t>
            </a:r>
          </a:p>
          <a:p>
            <a:r>
              <a:rPr lang="fr-FR" sz="1000" b="1" dirty="0"/>
              <a:t>Langue anglaise spécifique relation clientèle dans les remontées mécaniques - </a:t>
            </a:r>
            <a:r>
              <a:rPr lang="fr-FR" sz="1000" i="1" dirty="0"/>
              <a:t>21 heures</a:t>
            </a:r>
          </a:p>
          <a:p>
            <a:endParaRPr lang="fr-FR" sz="300" i="1" dirty="0"/>
          </a:p>
          <a:p>
            <a:r>
              <a:rPr lang="fr-FR" sz="1000" b="1" dirty="0"/>
              <a:t>MODULE 5</a:t>
            </a:r>
          </a:p>
          <a:p>
            <a:r>
              <a:rPr lang="fr-FR" sz="1000" b="1" dirty="0"/>
              <a:t>Travail en hauteur - </a:t>
            </a:r>
            <a:r>
              <a:rPr lang="fr-FR" sz="1000" i="1" dirty="0"/>
              <a:t>21 heures</a:t>
            </a:r>
          </a:p>
          <a:p>
            <a:pPr marL="171450" indent="-171450">
              <a:buFont typeface="Arial" panose="020B0604020202020204" pitchFamily="34" charset="0"/>
              <a:buChar char="•"/>
            </a:pPr>
            <a:r>
              <a:rPr lang="fr-FR" sz="1000" dirty="0"/>
              <a:t>Formation et certification (certificat de branche inscrit au Registre Spécifique) « Sécurité du travail en hauteur dans les domaines skiables »</a:t>
            </a:r>
          </a:p>
          <a:p>
            <a:endParaRPr lang="fr-FR" sz="300" dirty="0"/>
          </a:p>
          <a:p>
            <a:r>
              <a:rPr lang="fr-FR" sz="1000" b="1" dirty="0"/>
              <a:t>MODULE 6</a:t>
            </a:r>
          </a:p>
          <a:p>
            <a:r>
              <a:rPr lang="fr-FR" sz="1000" b="1" dirty="0"/>
              <a:t>Projet professionnel - </a:t>
            </a:r>
            <a:r>
              <a:rPr lang="fr-FR" sz="1000" i="1" dirty="0"/>
              <a:t>14 heures</a:t>
            </a:r>
          </a:p>
          <a:p>
            <a:pPr marL="171450" indent="-171450">
              <a:buFont typeface="Arial" panose="020B0604020202020204" pitchFamily="34" charset="0"/>
              <a:buChar char="•"/>
            </a:pPr>
            <a:r>
              <a:rPr lang="fr-FR" sz="1000" dirty="0"/>
              <a:t>Point sur la recherche d’emploi et conseils quant au projet professionnel</a:t>
            </a:r>
          </a:p>
          <a:p>
            <a:endParaRPr lang="fr-FR" sz="300" dirty="0"/>
          </a:p>
          <a:p>
            <a:r>
              <a:rPr lang="fr-FR" sz="1000" b="1" dirty="0"/>
              <a:t>MODULE 7</a:t>
            </a:r>
          </a:p>
          <a:p>
            <a:r>
              <a:rPr lang="fr-FR" sz="1000" b="1" dirty="0"/>
              <a:t>Certificat de Qualifications Professionnelles - </a:t>
            </a:r>
            <a:r>
              <a:rPr lang="fr-FR" sz="1000" i="1" dirty="0"/>
              <a:t>7 heures</a:t>
            </a:r>
          </a:p>
          <a:p>
            <a:pPr marL="171450" indent="-171450">
              <a:buFont typeface="Arial" panose="020B0604020202020204" pitchFamily="34" charset="0"/>
              <a:buChar char="•"/>
            </a:pPr>
            <a:r>
              <a:rPr lang="fr-FR" sz="1000" dirty="0"/>
              <a:t>Passage du certificat « Agent d’exploitation »</a:t>
            </a:r>
          </a:p>
        </p:txBody>
      </p:sp>
    </p:spTree>
    <p:extLst>
      <p:ext uri="{BB962C8B-B14F-4D97-AF65-F5344CB8AC3E}">
        <p14:creationId xmlns:p14="http://schemas.microsoft.com/office/powerpoint/2010/main" val="38521997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TotalTime>
  <Words>1251</Words>
  <Application>Microsoft Office PowerPoint</Application>
  <PresentationFormat>Format A4 (210 x 297 mm)</PresentationFormat>
  <Paragraphs>160</Paragraphs>
  <Slides>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vt:i4>
      </vt:variant>
    </vt:vector>
  </HeadingPairs>
  <TitlesOfParts>
    <vt:vector size="6" baseType="lpstr">
      <vt:lpstr>Arial</vt:lpstr>
      <vt:lpstr>Calibri</vt:lpstr>
      <vt:lpstr>Calibri Light</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Fanny ZIMBERLIN</dc:creator>
  <cp:lastModifiedBy>Fanny ZIMBERLIN</cp:lastModifiedBy>
  <cp:revision>33</cp:revision>
  <cp:lastPrinted>2020-09-03T12:17:51Z</cp:lastPrinted>
  <dcterms:created xsi:type="dcterms:W3CDTF">2020-09-03T07:35:31Z</dcterms:created>
  <dcterms:modified xsi:type="dcterms:W3CDTF">2020-09-10T13:46:58Z</dcterms:modified>
</cp:coreProperties>
</file>